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0" r:id="rId2"/>
    <p:sldId id="293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955"/>
    <a:srgbClr val="005B7E"/>
    <a:srgbClr val="50A1CC"/>
    <a:srgbClr val="C9DCE4"/>
    <a:srgbClr val="2ACA14"/>
    <a:srgbClr val="E4371A"/>
    <a:srgbClr val="50A3CF"/>
    <a:srgbClr val="F1900F"/>
    <a:srgbClr val="F4F0E2"/>
    <a:srgbClr val="FCF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2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109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B78C-B052-4AB1-A95D-C9956C74B885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7443-BCDA-40E7-9904-38C89F2B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CAE1-5238-4BEB-9269-ADC13B39FF43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3225-33FD-4E89-9281-AD4E6F9F0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2024 г.</a:t>
            </a:r>
            <a:br>
              <a:rPr lang="ru-RU" dirty="0"/>
            </a:br>
            <a:r>
              <a:rPr lang="ru-RU" dirty="0"/>
              <a:t>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04326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</a:t>
            </a:r>
            <a:br>
              <a:rPr lang="ru-RU" dirty="0"/>
            </a:br>
            <a:r>
              <a:rPr lang="ru-RU" dirty="0"/>
              <a:t>или фотографию</a:t>
            </a: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83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26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81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таблицы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3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Название диаграммы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33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16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2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8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 презентации</a:t>
            </a:r>
            <a:br>
              <a:rPr lang="ru-RU" dirty="0"/>
            </a:br>
            <a:r>
              <a:rPr lang="ru-RU" dirty="0"/>
              <a:t>в 2-3 строки (30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(18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91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1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53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5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Акцент (цитата,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доп</a:t>
            </a:r>
            <a:r>
              <a:rPr lang="ru-RU" dirty="0"/>
              <a:t> информация)</a:t>
            </a:r>
            <a:r>
              <a:rPr lang="en-US" dirty="0"/>
              <a:t>,</a:t>
            </a:r>
            <a:br>
              <a:rPr lang="ru-RU" dirty="0"/>
            </a:br>
            <a:r>
              <a:rPr lang="ru-RU" dirty="0"/>
              <a:t>28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3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333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(</a:t>
            </a:r>
            <a:r>
              <a:rPr lang="ru-RU" dirty="0"/>
              <a:t>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Можно вставить иллюстрацию или фотографию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/>
              <a:t>Название презентации, 2-3 строки</a:t>
            </a:r>
            <a:r>
              <a:rPr lang="en-US" dirty="0"/>
              <a:t>, </a:t>
            </a:r>
            <a:r>
              <a:rPr lang="ru-RU" dirty="0"/>
              <a:t>10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>
                <a:solidFill>
                  <a:srgbClr val="005B7E"/>
                </a:solidFill>
              </a:rPr>
            </a:br>
            <a:r>
              <a:rPr lang="ru-RU" sz="1000" b="1" dirty="0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48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DD5A-6057-4ABF-9889-1B8090DA02C5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6D03-2ED4-4316-A261-F7530402B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4" r:id="rId3"/>
    <p:sldLayoutId id="2147483655" r:id="rId4"/>
    <p:sldLayoutId id="2147483664" r:id="rId5"/>
    <p:sldLayoutId id="2147483662" r:id="rId6"/>
    <p:sldLayoutId id="2147483668" r:id="rId7"/>
    <p:sldLayoutId id="2147483667" r:id="rId8"/>
    <p:sldLayoutId id="2147483666" r:id="rId9"/>
    <p:sldLayoutId id="2147483665" r:id="rId10"/>
    <p:sldLayoutId id="2147483663" r:id="rId11"/>
    <p:sldLayoutId id="2147483670" r:id="rId12"/>
    <p:sldLayoutId id="2147483671" r:id="rId13"/>
    <p:sldLayoutId id="2147483672" r:id="rId14"/>
    <p:sldLayoutId id="2147483669" r:id="rId15"/>
    <p:sldLayoutId id="2147483660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402789284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5582B-F910-4AA1-9ED6-00818176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Особенности перехода на авторизацию с помощью ЕСИА </a:t>
            </a:r>
            <a:br>
              <a:rPr lang="ru-RU" dirty="0"/>
            </a:br>
            <a:r>
              <a:rPr lang="ru-RU" dirty="0"/>
              <a:t>на портале «Петербургское образование»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2C3D5-D575-48F6-8915-D053FF913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22" y="2133599"/>
            <a:ext cx="7957139" cy="4090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 1 августа 2025 года вход в сервис «Электронный дневник» возможен только </a:t>
            </a:r>
            <a:br>
              <a:rPr lang="ru-RU" dirty="0"/>
            </a:br>
            <a:r>
              <a:rPr lang="ru-RU" dirty="0"/>
              <a:t>с использованием ЕСИА («Госуслуги»)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Выполнение требований </a:t>
            </a:r>
            <a:r>
              <a:rPr lang="ru-RU" dirty="0">
                <a:hlinkClick r:id="rId2"/>
              </a:rPr>
              <a:t>постановления Правительства Российской Федерации №1516 от 07.09.2021 г.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Изменения касаются всех зарегистрированных пользователей:</a:t>
            </a:r>
          </a:p>
          <a:p>
            <a:pPr marL="971550" lvl="1" indent="-285750"/>
            <a:r>
              <a:rPr lang="ru-RU" sz="1400" dirty="0">
                <a:solidFill>
                  <a:srgbClr val="374955"/>
                </a:solidFill>
              </a:rPr>
              <a:t>«родитель»,</a:t>
            </a:r>
          </a:p>
          <a:p>
            <a:pPr marL="971550" lvl="1" indent="-285750"/>
            <a:r>
              <a:rPr lang="ru-RU" sz="1400" dirty="0">
                <a:solidFill>
                  <a:srgbClr val="374955"/>
                </a:solidFill>
              </a:rPr>
              <a:t>«обучающийся»,</a:t>
            </a:r>
          </a:p>
          <a:p>
            <a:pPr marL="971550" lvl="1" indent="-285750"/>
            <a:r>
              <a:rPr lang="ru-RU" sz="1400" dirty="0">
                <a:solidFill>
                  <a:srgbClr val="374955"/>
                </a:solidFill>
              </a:rPr>
              <a:t>«приглашённое лицо»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E774E5-7895-4D61-B2C7-B5E1F063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B15FF8-6A9B-40E1-AEF3-6659DC5542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Совещание с ответственными за информатизацию в общеобразовательных образовательных организациях 02.09.2025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8997E2-8C4E-44AC-81C7-01DBEAC3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Зарегистрированный пользователь, функционал «родитель»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9DCD1-25A1-49E4-A1FC-349B80619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635" y="2068706"/>
            <a:ext cx="11305516" cy="433546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Заходит на портал «Петербургское образование» в сервис «Электронный дневник с помощью ЕСИА</a:t>
            </a:r>
          </a:p>
          <a:p>
            <a:pPr marL="342900" indent="-342900">
              <a:buAutoNum type="arabicPeriod"/>
            </a:pPr>
            <a:r>
              <a:rPr lang="ru-RU" dirty="0"/>
              <a:t>Если в своем кабинете видит информацию о детях, то учетные записи связаны, дополнительных действий совершать не нужно.</a:t>
            </a:r>
          </a:p>
          <a:p>
            <a:pPr marL="342900" indent="-342900">
              <a:buAutoNum type="arabicPeriod"/>
            </a:pPr>
            <a:r>
              <a:rPr lang="ru-RU" dirty="0"/>
              <a:t>Если не видит информацию о детях:</a:t>
            </a:r>
          </a:p>
          <a:p>
            <a:pPr marL="1028700" lvl="1" indent="-342900">
              <a:buFont typeface="+mj-lt"/>
              <a:buAutoNum type="alphaLcParenR"/>
            </a:pPr>
            <a:r>
              <a:rPr lang="ru-RU" sz="1400" dirty="0">
                <a:solidFill>
                  <a:srgbClr val="374955"/>
                </a:solidFill>
              </a:rPr>
              <a:t>выбирает пункт «привязать учетную запись»</a:t>
            </a:r>
          </a:p>
          <a:p>
            <a:pPr marL="1028700" lvl="1" indent="-342900">
              <a:buFont typeface="+mj-lt"/>
              <a:buAutoNum type="alphaLcParenR"/>
            </a:pPr>
            <a:r>
              <a:rPr lang="ru-RU" sz="1400" dirty="0">
                <a:solidFill>
                  <a:srgbClr val="374955"/>
                </a:solidFill>
              </a:rPr>
              <a:t>вводит свой логин и пароль от портала «Петербургское образование»</a:t>
            </a:r>
          </a:p>
          <a:p>
            <a:pPr marL="1028700" lvl="1" indent="-342900">
              <a:buFont typeface="+mj-lt"/>
              <a:buAutoNum type="alphaLcParenR"/>
            </a:pPr>
            <a:r>
              <a:rPr lang="ru-RU" sz="1400" dirty="0">
                <a:solidFill>
                  <a:srgbClr val="374955"/>
                </a:solidFill>
              </a:rPr>
              <a:t>видит окно «существующая учетная запись успешно привязана к ЕСИА»</a:t>
            </a:r>
            <a:endParaRPr lang="en-US" sz="1400" dirty="0">
              <a:solidFill>
                <a:srgbClr val="374955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98D9614-E05A-49D3-80A7-3FF08ADD2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Совещание с ответственными за информатизацию в общеобразовательных образовательных организациях 02.09.2025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sun9-59.userapi.com/s/v1/ig2/GqYK4PcpNtzX93QOKHYSquE3lomPqx8SfPGQf5qcHy8eFuY7m6OHOIWT56OVGmFZeYx-wvvoXBXH8ZYyB62YHUxZ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8CF9A037-56C3-4C85-ABFE-28C9BE57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6" y="3862866"/>
            <a:ext cx="2849361" cy="28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s/v1/ig2/kCkTbTPLsLgfZEeCarpKQ9cUFLvf6dtBKBiTJrc-PVAPKMk0sbKwhJ5SidGKj2Ti4oDwnI0HqsT9eh5RI3nazT4F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8CBA68F9-B340-4146-ABD2-DBDE50A4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65" y="3862866"/>
            <a:ext cx="2849360" cy="284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4.userapi.com/s/v1/ig2/pZmA174behwT7kOFUpVUwOFN2OwyrfzivTIckpw4eRDKpHipQes17waX3IjS53GNDQ02Xx3fPBcNoB3oLy-_pLGy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B6DF3385-0198-4304-BF0E-D9259961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03" y="3862866"/>
            <a:ext cx="2849361" cy="28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7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8997E2-8C4E-44AC-81C7-01DBEAC3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Зарегистрированный пользователь, предоставление доступа ребенку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9DCD1-25A1-49E4-A1FC-349B80619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328" y="2378471"/>
            <a:ext cx="6370213" cy="4090592"/>
          </a:xfrm>
        </p:spPr>
        <p:txBody>
          <a:bodyPr/>
          <a:lstStyle/>
          <a:p>
            <a:r>
              <a:rPr lang="ru-RU" sz="1400" dirty="0">
                <a:solidFill>
                  <a:srgbClr val="374955"/>
                </a:solidFill>
              </a:rPr>
              <a:t>Родитель может предоставить </a:t>
            </a:r>
            <a:r>
              <a:rPr lang="ru-RU" sz="1400" b="1" dirty="0">
                <a:solidFill>
                  <a:srgbClr val="374955"/>
                </a:solidFill>
              </a:rPr>
              <a:t>своему ребенку </a:t>
            </a:r>
            <a:r>
              <a:rPr lang="ru-RU" sz="1400" dirty="0">
                <a:solidFill>
                  <a:srgbClr val="374955"/>
                </a:solidFill>
              </a:rPr>
              <a:t>доступ к сервису «Электронный дневник». Для этого: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Ребенок должен иметь учетную запись на портале «Госуслуги»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заходит на портал «Петербургское образование» в сервис «Электронный дневник» с помощью ЕСИА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нажимает на ФИО ребенка, которому требуется предоставить доступ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выбирает «Пригласить обучающегося»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вводит ту почту ребенка, которая использовалась для регистрации на портале «Госуслуги»</a:t>
            </a:r>
            <a:endParaRPr lang="en-US" sz="1400" dirty="0">
              <a:solidFill>
                <a:srgbClr val="374955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98D9614-E05A-49D3-80A7-3FF08ADD2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Совещание с ответственными за информатизацию в общеобразовательных образовательных организациях 02.09.2025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sun9-26.userapi.com/s/v1/ig2/Da7lR1XafGB_Up2bzJHiJeEzYQJ740e8j7IxL5PWzrd_r9_5M9cLiW9Tj-dE0CW0h9WcUtiVu79PRJy7BCYYu6Vd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F2FACC39-8ABF-47E4-9D56-2ED6B928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34" y="1957774"/>
            <a:ext cx="4214092" cy="42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1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8997E2-8C4E-44AC-81C7-01DBEAC3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Зарегистрированный пользователь, предоставление доступа третьему лицу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9DCD1-25A1-49E4-A1FC-349B80619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328" y="2378471"/>
            <a:ext cx="6370213" cy="4090592"/>
          </a:xfrm>
        </p:spPr>
        <p:txBody>
          <a:bodyPr/>
          <a:lstStyle/>
          <a:p>
            <a:r>
              <a:rPr lang="ru-RU" sz="1400" dirty="0">
                <a:solidFill>
                  <a:srgbClr val="374955"/>
                </a:solidFill>
              </a:rPr>
              <a:t>Родитель может предоставить доступ к сервису «Электронный дневник» </a:t>
            </a:r>
            <a:r>
              <a:rPr lang="ru-RU" sz="1400" b="1" dirty="0">
                <a:solidFill>
                  <a:srgbClr val="374955"/>
                </a:solidFill>
              </a:rPr>
              <a:t>заинтересованному лицу </a:t>
            </a:r>
            <a:r>
              <a:rPr lang="ru-RU" sz="1400" dirty="0">
                <a:solidFill>
                  <a:srgbClr val="374955"/>
                </a:solidFill>
              </a:rPr>
              <a:t>(второй родитель, бабушки, дедушки, репетиторы и др.). Для этого: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Третье лицо должно иметь учетную запись на портале «Госуслуги»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заходит на портал «Петербургское образование» в сервис «Электронный дневник» с помощью ЕСИА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нажимает на ФИО ребенка, к данным которого требуется предоставить доступ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выбирает «Пригласить заинтересованное лицо»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Родитель вводит ту почту третьего лица, которая использовалась для регистрации на портале «Госуслуги»</a:t>
            </a:r>
            <a:endParaRPr lang="en-US" sz="1400" dirty="0">
              <a:solidFill>
                <a:srgbClr val="374955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98D9614-E05A-49D3-80A7-3FF08ADD22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Совещание с ответственными за информатизацию в общеобразовательных образовательных организациях 02.09.2025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sun9-26.userapi.com/s/v1/ig2/Da7lR1XafGB_Up2bzJHiJeEzYQJ740e8j7IxL5PWzrd_r9_5M9cLiW9Tj-dE0CW0h9WcUtiVu79PRJy7BCYYu6Vd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F2FACC39-8ABF-47E4-9D56-2ED6B928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63" y="1825830"/>
            <a:ext cx="4566169" cy="45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51962-7FB0-4875-834A-4EE55FCE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«Электронный дневник»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1B390-79F6-4053-A9E5-EC1AF08FC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634" y="2133598"/>
            <a:ext cx="6665366" cy="4450081"/>
          </a:xfrm>
        </p:spPr>
        <p:txBody>
          <a:bodyPr/>
          <a:lstStyle/>
          <a:p>
            <a:r>
              <a:rPr lang="ru-RU" dirty="0"/>
              <a:t>За использование сторонних приложений </a:t>
            </a:r>
            <a:br>
              <a:rPr lang="ru-RU" dirty="0"/>
            </a:br>
            <a:r>
              <a:rPr lang="ru-RU" dirty="0"/>
              <a:t>официальные разработчики ответственности не несут</a:t>
            </a:r>
          </a:p>
          <a:p>
            <a:r>
              <a:rPr lang="ru-RU" dirty="0"/>
              <a:t>В мобильном приложении «Электронный дневник. Петербургское образование» также реализована авторизация через ЕСИА: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обновлённая версия уже доступна 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Android</a:t>
            </a:r>
            <a:r>
              <a:rPr lang="ru-RU" dirty="0"/>
              <a:t> в </a:t>
            </a:r>
            <a:r>
              <a:rPr lang="ru-RU" b="1" dirty="0" err="1"/>
              <a:t>RuStore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(в магазине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Play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приложение не поддерживается) </a:t>
            </a:r>
            <a:br>
              <a:rPr lang="ru-RU" dirty="0"/>
            </a:br>
            <a:r>
              <a:rPr lang="ru-RU" b="1" dirty="0"/>
              <a:t>clck.ru/3NwKzB 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ближайшие дни появится для IOS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App</a:t>
            </a:r>
            <a:r>
              <a:rPr lang="ru-RU" dirty="0"/>
              <a:t> </a:t>
            </a:r>
            <a:r>
              <a:rPr lang="ru-RU" dirty="0" err="1"/>
              <a:t>Store</a:t>
            </a:r>
            <a:r>
              <a:rPr lang="ru-RU" dirty="0"/>
              <a:t> </a:t>
            </a:r>
            <a:r>
              <a:rPr lang="ru-RU" b="1" dirty="0"/>
              <a:t>clck.ru/3NwL3D</a:t>
            </a:r>
            <a:endParaRPr lang="en-US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651EEC-5686-43CF-BB98-ADDD54EA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D771D9-0AEA-4B0E-B09E-875F31D77B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Совещание с ответственными за информатизацию в общеобразовательных образовательных организациях 02.09.2025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sun9-62.userapi.com/s/v1/ig2/JyvdOkTLqlIe63MJXwfs19u-Qw_4qkLxyserjHtZzyzWhUHQ4xAadQkqpWJuEZQx3VJqU2ZOLt9f7aU-j7ZNY2wD.jpg?quality=95&amp;as=32x71,48x107,72x160,108x240,160x356,240x534,360x801,480x1068,540x1201,640x1423,720x1601,1080x2402,1151x2560&amp;from=bu&amp;u=7ro9Q0CW5bWXm2Okubz8pXCnAoZ_k-ZHlimHZUPwn9M&amp;cs=1151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63" y="1781332"/>
            <a:ext cx="2121113" cy="47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0.userapi.com/s/v1/ig2/pKEZVtTAGbgYadGzBq2jsAZWAK3zVQ1bAET-pZOxstzK4AxSREQcra2DyEccLQ6yilIPvvQmZDD_5yE-3k6dN5TE.jpg?quality=95&amp;as=32x71,48x107,72x160,108x240,160x356,240x534,360x801,480x1068,540x1201,640x1423,720x1601,1080x2402,1151x2560&amp;from=bu&amp;u=mKEIS6AihidwDfv9v3F0irhuqv1iGOM0703_JtYVe28&amp;cs=1151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31" y="1781332"/>
            <a:ext cx="2120789" cy="47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46" y="3281679"/>
            <a:ext cx="3386667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3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441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Особенности перехода на авторизацию с помощью ЕСИА  на портале «Петербургское образование»</vt:lpstr>
      <vt:lpstr>Зарегистрированный пользователь, функционал «родитель»</vt:lpstr>
      <vt:lpstr>Зарегистрированный пользователь, предоставление доступа ребенку</vt:lpstr>
      <vt:lpstr>Зарегистрированный пользователь, предоставление доступа третьему лицу</vt:lpstr>
      <vt:lpstr>Приложение «Электронный дневник»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С. Антипова</dc:creator>
  <cp:lastModifiedBy>Надежда Владимировна</cp:lastModifiedBy>
  <cp:revision>439</cp:revision>
  <dcterms:created xsi:type="dcterms:W3CDTF">2024-11-13T09:32:30Z</dcterms:created>
  <dcterms:modified xsi:type="dcterms:W3CDTF">2025-09-04T04:58:28Z</dcterms:modified>
</cp:coreProperties>
</file>